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8" r:id="rId3"/>
    <p:sldId id="264" r:id="rId4"/>
    <p:sldId id="260" r:id="rId5"/>
    <p:sldId id="263" r:id="rId6"/>
    <p:sldId id="261" r:id="rId7"/>
    <p:sldId id="262" r:id="rId8"/>
    <p:sldId id="265" r:id="rId9"/>
    <p:sldId id="266" r:id="rId10"/>
    <p:sldId id="267" r:id="rId11"/>
    <p:sldId id="268" r:id="rId12"/>
    <p:sldId id="291" r:id="rId13"/>
    <p:sldId id="290" r:id="rId14"/>
    <p:sldId id="269" r:id="rId15"/>
    <p:sldId id="270" r:id="rId16"/>
    <p:sldId id="273" r:id="rId17"/>
    <p:sldId id="297" r:id="rId18"/>
    <p:sldId id="281" r:id="rId19"/>
    <p:sldId id="276" r:id="rId20"/>
    <p:sldId id="282" r:id="rId21"/>
    <p:sldId id="285" r:id="rId22"/>
    <p:sldId id="271" r:id="rId23"/>
    <p:sldId id="286" r:id="rId24"/>
    <p:sldId id="294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802"/>
    <a:srgbClr val="990000"/>
    <a:srgbClr val="834E3D"/>
    <a:srgbClr val="724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4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47C69-D5F5-4A6D-B44B-42520BD24DC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4AC3-D6F0-41C8-B18A-918431972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0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images</a:t>
            </a:r>
            <a:r>
              <a:rPr lang="en-US" baseline="0" dirty="0" smtClean="0"/>
              <a:t> are from https://ujjwalkarn.me/2016/08/11/intuitive-explanation-convnets/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54AC3-D6F0-41C8-B18A-9184319720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1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C095-D0A1-4D7B-B57B-24C91F3A4F9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A2B-9838-478C-85EF-7BD13ABE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5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C095-D0A1-4D7B-B57B-24C91F3A4F9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A2B-9838-478C-85EF-7BD13ABE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1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C095-D0A1-4D7B-B57B-24C91F3A4F9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A2B-9838-478C-85EF-7BD13ABE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4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C095-D0A1-4D7B-B57B-24C91F3A4F9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A2B-9838-478C-85EF-7BD13ABE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2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C095-D0A1-4D7B-B57B-24C91F3A4F9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A2B-9838-478C-85EF-7BD13ABE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4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C095-D0A1-4D7B-B57B-24C91F3A4F9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A2B-9838-478C-85EF-7BD13ABE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8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C095-D0A1-4D7B-B57B-24C91F3A4F9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A2B-9838-478C-85EF-7BD13ABE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C095-D0A1-4D7B-B57B-24C91F3A4F9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A2B-9838-478C-85EF-7BD13ABE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2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C095-D0A1-4D7B-B57B-24C91F3A4F9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A2B-9838-478C-85EF-7BD13ABE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5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C095-D0A1-4D7B-B57B-24C91F3A4F9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A2B-9838-478C-85EF-7BD13ABE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4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C095-D0A1-4D7B-B57B-24C91F3A4F9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CA2B-9838-478C-85EF-7BD13ABE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8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4C095-D0A1-4D7B-B57B-24C91F3A4F9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4CA2B-9838-478C-85EF-7BD13ABE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096" y="2904898"/>
            <a:ext cx="6029131" cy="10482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Demo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 II – Deep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357" y="1640775"/>
            <a:ext cx="570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Convolutional Neural Network (CNN)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57" y="2314976"/>
            <a:ext cx="626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There are </a:t>
            </a:r>
            <a:r>
              <a:rPr lang="en-US" sz="2800" dirty="0" smtClean="0">
                <a:solidFill>
                  <a:srgbClr val="0070C0"/>
                </a:solidFill>
              </a:rPr>
              <a:t>4 </a:t>
            </a:r>
            <a:r>
              <a:rPr lang="en-US" sz="2800" dirty="0" smtClean="0">
                <a:solidFill>
                  <a:schemeClr val="bg1"/>
                </a:solidFill>
              </a:rPr>
              <a:t>main operations in CNN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473" y="2965717"/>
            <a:ext cx="935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Convolution      2. Non Linearity   </a:t>
            </a:r>
            <a:r>
              <a:rPr lang="en-US" sz="2800" dirty="0" smtClean="0">
                <a:solidFill>
                  <a:srgbClr val="92D050"/>
                </a:solidFill>
              </a:rPr>
              <a:t>3. Pooling     </a:t>
            </a:r>
            <a:r>
              <a:rPr lang="en-US" sz="2800" dirty="0" smtClean="0">
                <a:solidFill>
                  <a:schemeClr val="bg1"/>
                </a:solidFill>
              </a:rPr>
              <a:t>4. Classification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3" y="2788283"/>
            <a:ext cx="4959627" cy="3965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5995" y="3674916"/>
            <a:ext cx="18168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Max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Average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Sum</a:t>
            </a:r>
          </a:p>
        </p:txBody>
      </p:sp>
    </p:spTree>
    <p:extLst>
      <p:ext uri="{BB962C8B-B14F-4D97-AF65-F5344CB8AC3E}">
        <p14:creationId xmlns:p14="http://schemas.microsoft.com/office/powerpoint/2010/main" val="137385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 II – Deep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357" y="1640775"/>
            <a:ext cx="570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Convolutional Neural Network (CNN)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57" y="2314976"/>
            <a:ext cx="626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There are </a:t>
            </a:r>
            <a:r>
              <a:rPr lang="en-US" sz="2800" dirty="0" smtClean="0">
                <a:solidFill>
                  <a:srgbClr val="0070C0"/>
                </a:solidFill>
              </a:rPr>
              <a:t>4 </a:t>
            </a:r>
            <a:r>
              <a:rPr lang="en-US" sz="2800" dirty="0" smtClean="0">
                <a:solidFill>
                  <a:schemeClr val="bg1"/>
                </a:solidFill>
              </a:rPr>
              <a:t>main operations in CNN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473" y="2965717"/>
            <a:ext cx="935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Convolution      2. Non Linearity   3. Pooling     </a:t>
            </a:r>
            <a:r>
              <a:rPr lang="en-US" sz="2800" dirty="0" smtClean="0">
                <a:solidFill>
                  <a:srgbClr val="92D050"/>
                </a:solidFill>
              </a:rPr>
              <a:t>4. Classification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 II – Deep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357" y="1640775"/>
            <a:ext cx="570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Convolutional Neural Network (CNN)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57" y="2314976"/>
            <a:ext cx="626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There are </a:t>
            </a:r>
            <a:r>
              <a:rPr lang="en-US" sz="2800" dirty="0" smtClean="0">
                <a:solidFill>
                  <a:srgbClr val="0070C0"/>
                </a:solidFill>
              </a:rPr>
              <a:t>4 </a:t>
            </a:r>
            <a:r>
              <a:rPr lang="en-US" sz="2800" dirty="0" smtClean="0">
                <a:solidFill>
                  <a:schemeClr val="bg1"/>
                </a:solidFill>
              </a:rPr>
              <a:t>main operations in CNN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473" y="2965717"/>
            <a:ext cx="10686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Convolution      2. Non Linearity   3. Pooling     </a:t>
            </a:r>
            <a:r>
              <a:rPr lang="en-US" sz="2800" dirty="0" smtClean="0">
                <a:solidFill>
                  <a:srgbClr val="92D050"/>
                </a:solidFill>
              </a:rPr>
              <a:t>4. Fully connected layer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 II – Deep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357" y="1640775"/>
            <a:ext cx="570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Convolutional Neural Network (CNN)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57" y="2314976"/>
            <a:ext cx="626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There are </a:t>
            </a:r>
            <a:r>
              <a:rPr lang="en-US" sz="2800" dirty="0" smtClean="0">
                <a:solidFill>
                  <a:srgbClr val="0070C0"/>
                </a:solidFill>
              </a:rPr>
              <a:t>4 </a:t>
            </a:r>
            <a:r>
              <a:rPr lang="en-US" sz="2800" dirty="0" smtClean="0">
                <a:solidFill>
                  <a:schemeClr val="bg1"/>
                </a:solidFill>
              </a:rPr>
              <a:t>main operations in CNN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473" y="2965717"/>
            <a:ext cx="1067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Convolution      2. Non Linearity   3. Pooling     </a:t>
            </a:r>
            <a:r>
              <a:rPr lang="en-US" sz="2800" dirty="0">
                <a:solidFill>
                  <a:srgbClr val="92D050"/>
                </a:solidFill>
              </a:rPr>
              <a:t>4. Fully connected layer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1" y="3488937"/>
            <a:ext cx="7034700" cy="2209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3690" y="3588771"/>
            <a:ext cx="4277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term “Fully Connected” implies that every neuron in the previous layer is connected to every neuron on the next layer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 the output layer, a classifier like SVM can be used.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 II – Deep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357" y="1640775"/>
            <a:ext cx="570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Convolutional Neural Network (CNN)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57" y="2314976"/>
            <a:ext cx="626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There are </a:t>
            </a:r>
            <a:r>
              <a:rPr lang="en-US" sz="2800" dirty="0" smtClean="0">
                <a:solidFill>
                  <a:srgbClr val="0070C0"/>
                </a:solidFill>
              </a:rPr>
              <a:t>4 </a:t>
            </a:r>
            <a:r>
              <a:rPr lang="en-US" sz="2800" dirty="0" smtClean="0">
                <a:solidFill>
                  <a:schemeClr val="bg1"/>
                </a:solidFill>
              </a:rPr>
              <a:t>main operations in CNN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473" y="2965717"/>
            <a:ext cx="935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Convolution      2. Non Linearity   3. Pooling     4. Classification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2" y="3425344"/>
            <a:ext cx="9622917" cy="33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pPr marL="80645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 Body tracking</a:t>
            </a:r>
          </a:p>
          <a:p>
            <a:pPr marL="80645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Deep Learning</a:t>
            </a:r>
          </a:p>
          <a:p>
            <a:pPr marL="34925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System setup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Results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System setup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7899" y="1690688"/>
            <a:ext cx="179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Kinect V2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086" y="2825815"/>
            <a:ext cx="1605137" cy="3983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Kinect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645586" y="2821078"/>
            <a:ext cx="3604904" cy="461665"/>
            <a:chOff x="2645586" y="2821078"/>
            <a:chExt cx="3604904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624492" y="2821078"/>
              <a:ext cx="2625998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2D Joints detection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645586" y="3016436"/>
              <a:ext cx="921979" cy="1481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839187" y="2589688"/>
            <a:ext cx="2728378" cy="1420788"/>
            <a:chOff x="839187" y="2589688"/>
            <a:chExt cx="2728378" cy="1420788"/>
          </a:xfrm>
        </p:grpSpPr>
        <p:grpSp>
          <p:nvGrpSpPr>
            <p:cNvPr id="42" name="Group 41"/>
            <p:cNvGrpSpPr/>
            <p:nvPr/>
          </p:nvGrpSpPr>
          <p:grpSpPr>
            <a:xfrm>
              <a:off x="2642824" y="2589688"/>
              <a:ext cx="924741" cy="771944"/>
              <a:chOff x="2642824" y="2589688"/>
              <a:chExt cx="924741" cy="77194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688936" y="2589688"/>
                <a:ext cx="739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Color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42824" y="3016436"/>
                <a:ext cx="924741" cy="345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Images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39187" y="3399746"/>
              <a:ext cx="919932" cy="610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Depth 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images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25654" y="3393889"/>
              <a:ext cx="919932" cy="610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Mask 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images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725655" y="3224116"/>
            <a:ext cx="6199094" cy="1502868"/>
            <a:chOff x="1725655" y="3224116"/>
            <a:chExt cx="6199094" cy="1502868"/>
          </a:xfrm>
        </p:grpSpPr>
        <p:cxnSp>
          <p:nvCxnSpPr>
            <p:cNvPr id="15" name="Elbow Connector 14"/>
            <p:cNvCxnSpPr>
              <a:stCxn id="7" idx="2"/>
            </p:cNvCxnSpPr>
            <p:nvPr/>
          </p:nvCxnSpPr>
          <p:spPr>
            <a:xfrm rot="16200000" flipH="1">
              <a:off x="4065288" y="884483"/>
              <a:ext cx="1502867" cy="6182133"/>
            </a:xfrm>
            <a:prstGeom prst="bentConnector2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7907788" y="3393889"/>
              <a:ext cx="16961" cy="1333095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219875" y="1693804"/>
            <a:ext cx="3509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Desktop with GTX1070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9038022" y="2823166"/>
            <a:ext cx="2566148" cy="461665"/>
            <a:chOff x="9038022" y="2823166"/>
            <a:chExt cx="2566148" cy="461665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9038022" y="3027281"/>
              <a:ext cx="782655" cy="7338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9845182" y="2823166"/>
              <a:ext cx="1758988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Render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98512" y="2579250"/>
            <a:ext cx="2673110" cy="703493"/>
            <a:chOff x="6298512" y="2579250"/>
            <a:chExt cx="2673110" cy="703493"/>
          </a:xfrm>
        </p:grpSpPr>
        <p:sp>
          <p:nvSpPr>
            <p:cNvPr id="8" name="TextBox 7"/>
            <p:cNvSpPr txBox="1"/>
            <p:nvPr/>
          </p:nvSpPr>
          <p:spPr>
            <a:xfrm>
              <a:off x="7212634" y="2821078"/>
              <a:ext cx="1758988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2D to 3D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6342844" y="3025193"/>
              <a:ext cx="782655" cy="7338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298512" y="2579250"/>
              <a:ext cx="780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Joints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371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System setup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7899" y="1690688"/>
            <a:ext cx="179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Kinect V2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086" y="2825815"/>
            <a:ext cx="1605137" cy="3983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Kinect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645586" y="2821078"/>
            <a:ext cx="3604904" cy="461665"/>
            <a:chOff x="2645586" y="2821078"/>
            <a:chExt cx="3604904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624492" y="2821078"/>
              <a:ext cx="2625998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2D Joints detection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645586" y="3016436"/>
              <a:ext cx="921979" cy="1481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839187" y="2589688"/>
            <a:ext cx="2728378" cy="1420788"/>
            <a:chOff x="839187" y="2589688"/>
            <a:chExt cx="2728378" cy="1420788"/>
          </a:xfrm>
        </p:grpSpPr>
        <p:grpSp>
          <p:nvGrpSpPr>
            <p:cNvPr id="42" name="Group 41"/>
            <p:cNvGrpSpPr/>
            <p:nvPr/>
          </p:nvGrpSpPr>
          <p:grpSpPr>
            <a:xfrm>
              <a:off x="2642824" y="2589688"/>
              <a:ext cx="924741" cy="771944"/>
              <a:chOff x="2642824" y="2589688"/>
              <a:chExt cx="924741" cy="77194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688936" y="2589688"/>
                <a:ext cx="739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Color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42824" y="3016436"/>
                <a:ext cx="924741" cy="345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Images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39187" y="3399746"/>
              <a:ext cx="919932" cy="610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Depth 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images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25654" y="3393889"/>
              <a:ext cx="919932" cy="610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Mask 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images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725655" y="3224116"/>
            <a:ext cx="6199094" cy="1502868"/>
            <a:chOff x="1725655" y="3224116"/>
            <a:chExt cx="6199094" cy="1502868"/>
          </a:xfrm>
        </p:grpSpPr>
        <p:cxnSp>
          <p:nvCxnSpPr>
            <p:cNvPr id="15" name="Elbow Connector 14"/>
            <p:cNvCxnSpPr>
              <a:stCxn id="7" idx="2"/>
            </p:cNvCxnSpPr>
            <p:nvPr/>
          </p:nvCxnSpPr>
          <p:spPr>
            <a:xfrm rot="16200000" flipH="1">
              <a:off x="4065288" y="884483"/>
              <a:ext cx="1502867" cy="6182133"/>
            </a:xfrm>
            <a:prstGeom prst="bentConnector2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7907788" y="3393889"/>
              <a:ext cx="16961" cy="1333095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219875" y="1693804"/>
            <a:ext cx="3509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Desktop with GTX1070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9038022" y="2823166"/>
            <a:ext cx="2566148" cy="461665"/>
            <a:chOff x="9038022" y="2823166"/>
            <a:chExt cx="2566148" cy="461665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9038022" y="3027281"/>
              <a:ext cx="782655" cy="7338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9845182" y="2823166"/>
              <a:ext cx="1758988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Render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98512" y="2579250"/>
            <a:ext cx="2673110" cy="703493"/>
            <a:chOff x="6298512" y="2579250"/>
            <a:chExt cx="2673110" cy="703493"/>
          </a:xfrm>
        </p:grpSpPr>
        <p:sp>
          <p:nvSpPr>
            <p:cNvPr id="8" name="TextBox 7"/>
            <p:cNvSpPr txBox="1"/>
            <p:nvPr/>
          </p:nvSpPr>
          <p:spPr>
            <a:xfrm>
              <a:off x="7212634" y="2821078"/>
              <a:ext cx="1758988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2D to 3D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6342844" y="3025193"/>
              <a:ext cx="782655" cy="7338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298512" y="2579250"/>
              <a:ext cx="780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Joints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1822" y="2417522"/>
            <a:ext cx="2457159" cy="3870587"/>
            <a:chOff x="2002104" y="2417522"/>
            <a:chExt cx="2457159" cy="3870587"/>
          </a:xfrm>
        </p:grpSpPr>
        <p:sp>
          <p:nvSpPr>
            <p:cNvPr id="26" name="Rectangle 25"/>
            <p:cNvSpPr/>
            <p:nvPr/>
          </p:nvSpPr>
          <p:spPr>
            <a:xfrm>
              <a:off x="2002104" y="2417522"/>
              <a:ext cx="2457159" cy="256783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5973" y="5026225"/>
              <a:ext cx="179580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2 threads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Read data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Push data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30791" y="2395492"/>
            <a:ext cx="3416305" cy="3541889"/>
            <a:chOff x="5011349" y="2213908"/>
            <a:chExt cx="3416305" cy="3541889"/>
          </a:xfrm>
        </p:grpSpPr>
        <p:sp>
          <p:nvSpPr>
            <p:cNvPr id="29" name="Rectangle 28"/>
            <p:cNvSpPr/>
            <p:nvPr/>
          </p:nvSpPr>
          <p:spPr>
            <a:xfrm>
              <a:off x="5011349" y="2213908"/>
              <a:ext cx="3416305" cy="263073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28677" y="4863245"/>
              <a:ext cx="257607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1 thread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Process data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78726" y="2395492"/>
            <a:ext cx="4708266" cy="3508688"/>
            <a:chOff x="7078726" y="2395492"/>
            <a:chExt cx="4708266" cy="3508688"/>
          </a:xfrm>
        </p:grpSpPr>
        <p:sp>
          <p:nvSpPr>
            <p:cNvPr id="32" name="Rectangle 31"/>
            <p:cNvSpPr/>
            <p:nvPr/>
          </p:nvSpPr>
          <p:spPr>
            <a:xfrm>
              <a:off x="7078726" y="2395492"/>
              <a:ext cx="4620584" cy="2630733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40252" y="5011628"/>
              <a:ext cx="44467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1 thread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Transform 2D to 3D and render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0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System setup – detail I (Kinect)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1685" y="2966470"/>
            <a:ext cx="252506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Kinect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6603" y="2935037"/>
            <a:ext cx="2183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Color Images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(1920 x 1080)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1456" y="4234305"/>
            <a:ext cx="2222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Depth images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(512 x 424)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4563" y="4234305"/>
            <a:ext cx="2089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Mask images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(512 x 424)</a:t>
            </a:r>
          </a:p>
        </p:txBody>
      </p:sp>
    </p:spTree>
    <p:extLst>
      <p:ext uri="{BB962C8B-B14F-4D97-AF65-F5344CB8AC3E}">
        <p14:creationId xmlns:p14="http://schemas.microsoft.com/office/powerpoint/2010/main" val="167010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System setup – detail I (Kinect)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1685" y="2966470"/>
            <a:ext cx="252506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Kinect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6603" y="2935037"/>
            <a:ext cx="2074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Color Images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( 512 x 424)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1456" y="4234305"/>
            <a:ext cx="2222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Depth images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(512 x 424)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4563" y="4234305"/>
            <a:ext cx="2089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Mask images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(512 x 424)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8" r="26230" b="15958"/>
          <a:stretch/>
        </p:blipFill>
        <p:spPr>
          <a:xfrm>
            <a:off x="3409215" y="3889144"/>
            <a:ext cx="2929245" cy="2402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04" y="1409700"/>
            <a:ext cx="4876800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78" y="1409700"/>
            <a:ext cx="4876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pPr marL="5778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Body tracking</a:t>
            </a:r>
          </a:p>
          <a:p>
            <a:pPr marL="5778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Deep Learning</a:t>
            </a:r>
          </a:p>
          <a:p>
            <a:pPr marL="34925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System setup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Results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System setup – detail II(</a:t>
            </a:r>
            <a:r>
              <a:rPr lang="en-US" dirty="0" err="1" smtClean="0">
                <a:solidFill>
                  <a:schemeClr val="bg1"/>
                </a:solidFill>
              </a:rPr>
              <a:t>Rtpose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20" y="1506568"/>
            <a:ext cx="9911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Realtime</a:t>
            </a:r>
            <a:r>
              <a:rPr lang="en-US" sz="2800" dirty="0" smtClean="0">
                <a:solidFill>
                  <a:schemeClr val="bg1"/>
                </a:solidFill>
              </a:rPr>
              <a:t> Multi-Person 2D Pose Estimation using Part Affinity Fields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Zhe</a:t>
            </a:r>
            <a:r>
              <a:rPr lang="en-US" sz="2400" dirty="0" smtClean="0">
                <a:solidFill>
                  <a:schemeClr val="bg1"/>
                </a:solidFill>
              </a:rPr>
              <a:t> Cao et al.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2417736"/>
            <a:ext cx="3633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Modified </a:t>
            </a:r>
            <a:r>
              <a:rPr lang="en-US" sz="2800" dirty="0" err="1" smtClean="0">
                <a:solidFill>
                  <a:schemeClr val="bg1"/>
                </a:solidFill>
              </a:rPr>
              <a:t>Caffe</a:t>
            </a:r>
            <a:r>
              <a:rPr lang="en-US" sz="2800" dirty="0" smtClean="0">
                <a:solidFill>
                  <a:schemeClr val="bg1"/>
                </a:solidFill>
              </a:rPr>
              <a:t> network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2153" y="2417736"/>
            <a:ext cx="227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Trained model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71" y="2940956"/>
            <a:ext cx="8436071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System setup – detail III(Render)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666424" y="1568563"/>
            <a:ext cx="442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1. Find joints on depth image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666424" y="2091783"/>
            <a:ext cx="6338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2. Turn 2D depth image to 3D points cloud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666424" y="2615003"/>
            <a:ext cx="8111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3. Do triangulation on points cloud to produce meshes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09700"/>
            <a:ext cx="4876800" cy="403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09700"/>
            <a:ext cx="4876800" cy="403860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831885" y="2367082"/>
            <a:ext cx="171127" cy="1704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1"/>
          <p:cNvSpPr txBox="1"/>
          <p:nvPr/>
        </p:nvSpPr>
        <p:spPr>
          <a:xfrm>
            <a:off x="666424" y="3136358"/>
            <a:ext cx="10219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4. According to mask image, use OpenGL render meshes with joints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5" grpId="1" animBg="1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pPr marL="80645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 Body tracking</a:t>
            </a:r>
          </a:p>
          <a:p>
            <a:pPr marL="80645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Deep Learning</a:t>
            </a:r>
          </a:p>
          <a:p>
            <a:pPr marL="34925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System setup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Results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68" y="206864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26" y="1242645"/>
            <a:ext cx="2693597" cy="5289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10303" r="51428" b="14956"/>
          <a:stretch/>
        </p:blipFill>
        <p:spPr>
          <a:xfrm>
            <a:off x="738559" y="1242644"/>
            <a:ext cx="2632548" cy="5289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29" y="1242644"/>
            <a:ext cx="2577202" cy="53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68" y="206864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t="5297" r="47088" b="26232"/>
          <a:stretch/>
        </p:blipFill>
        <p:spPr>
          <a:xfrm>
            <a:off x="1442880" y="1189971"/>
            <a:ext cx="3507288" cy="4695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68" y="1189971"/>
            <a:ext cx="3484906" cy="469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68" y="206864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7" t="20457" r="51917" b="12694"/>
          <a:stretch/>
        </p:blipFill>
        <p:spPr>
          <a:xfrm>
            <a:off x="2906039" y="1399783"/>
            <a:ext cx="2680570" cy="4584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03" y="1399784"/>
            <a:ext cx="2524658" cy="458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pPr marL="5778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 Body tracking</a:t>
            </a:r>
          </a:p>
          <a:p>
            <a:pPr marL="5778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Deep Learning</a:t>
            </a:r>
          </a:p>
          <a:p>
            <a:pPr marL="34925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System setup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Results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 I – Body tracking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497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essence of body tracking is to detect joints.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500604"/>
            <a:ext cx="65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Kinect sensor can track human body.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27251" y="3039213"/>
            <a:ext cx="479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 Compute depth map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7250" y="3577822"/>
            <a:ext cx="679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 Infer body position by machine learning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100731"/>
            <a:ext cx="65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Kinect has two shortcomings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8309" y="664648"/>
            <a:ext cx="10302552" cy="4396386"/>
            <a:chOff x="408991" y="530177"/>
            <a:chExt cx="10302552" cy="43963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91" y="530177"/>
              <a:ext cx="2575783" cy="328450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386" y="530177"/>
              <a:ext cx="1821338" cy="330736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01012" y="4403343"/>
              <a:ext cx="9610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6125" indent="-279400">
                <a:buFont typeface="Wingdings" panose="05000000000000000000" pitchFamily="2" charset="2"/>
                <a:buChar char="v"/>
              </a:pPr>
              <a:r>
                <a:rPr lang="en-US" sz="2800" dirty="0" smtClean="0">
                  <a:solidFill>
                    <a:schemeClr val="bg1"/>
                  </a:solidFill>
                </a:rPr>
                <a:t>	Cannot tell whether a person is facing to or turn around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0330" y="664648"/>
            <a:ext cx="10689072" cy="4854774"/>
            <a:chOff x="1101012" y="530175"/>
            <a:chExt cx="10689072" cy="485477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380" y="530175"/>
              <a:ext cx="2438496" cy="328450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2480" y="530176"/>
              <a:ext cx="2437604" cy="328450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101012" y="4861729"/>
              <a:ext cx="68113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6125" indent="-279400">
                <a:buFont typeface="Wingdings" panose="05000000000000000000" pitchFamily="2" charset="2"/>
                <a:buChar char="v"/>
              </a:pPr>
              <a:r>
                <a:rPr lang="en-US" sz="2800" dirty="0" smtClean="0">
                  <a:solidFill>
                    <a:schemeClr val="bg1"/>
                  </a:solidFill>
                </a:rPr>
                <a:t>  Joints detection is not very accurate.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12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pPr marL="80645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 Body tracking</a:t>
            </a:r>
          </a:p>
          <a:p>
            <a:pPr marL="5778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Deep Learning</a:t>
            </a:r>
          </a:p>
          <a:p>
            <a:pPr marL="34925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System setup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Results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 II – Deep Learning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1609647"/>
            <a:ext cx="570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Convolutional Neural Network (CNN)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51" y="2534339"/>
            <a:ext cx="5556043" cy="29661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51" y="2213906"/>
            <a:ext cx="5556043" cy="41091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38200" y="1589293"/>
            <a:ext cx="334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Neural Network (NN)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4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 II – Deep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357" y="1640775"/>
            <a:ext cx="570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Convolutional Neural Network (CNN)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57" y="2314976"/>
            <a:ext cx="626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There are </a:t>
            </a:r>
            <a:r>
              <a:rPr lang="en-US" sz="2800" dirty="0" smtClean="0">
                <a:solidFill>
                  <a:srgbClr val="0070C0"/>
                </a:solidFill>
              </a:rPr>
              <a:t>4 </a:t>
            </a:r>
            <a:r>
              <a:rPr lang="en-US" sz="2800" dirty="0" smtClean="0">
                <a:solidFill>
                  <a:schemeClr val="bg1"/>
                </a:solidFill>
              </a:rPr>
              <a:t>main operations in CNN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473" y="2965717"/>
            <a:ext cx="230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Convolution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0557" y="2965717"/>
            <a:ext cx="2492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Non Linearity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1885" y="2965717"/>
            <a:ext cx="170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3. Pooling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0560" y="2965717"/>
            <a:ext cx="2437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4. Classification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473" y="2965717"/>
            <a:ext cx="935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Convolution      2. Non Linearity   3. Pooling     4. Classification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8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8" grpId="1" build="allAtOnce"/>
      <p:bldP spid="9" grpId="0" build="p"/>
      <p:bldP spid="9" grpId="1" build="allAtOnce"/>
      <p:bldP spid="10" grpId="0"/>
      <p:bldP spid="10" grpId="1"/>
      <p:bldP spid="11" grpId="0"/>
      <p:bldP spid="11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 II – Deep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357" y="1640775"/>
            <a:ext cx="570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Convolutional Neural Network (CNN)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57" y="2314976"/>
            <a:ext cx="626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There are </a:t>
            </a:r>
            <a:r>
              <a:rPr lang="en-US" sz="2800" dirty="0" smtClean="0">
                <a:solidFill>
                  <a:srgbClr val="0070C0"/>
                </a:solidFill>
              </a:rPr>
              <a:t>4 </a:t>
            </a:r>
            <a:r>
              <a:rPr lang="en-US" sz="2800" dirty="0" smtClean="0">
                <a:solidFill>
                  <a:schemeClr val="bg1"/>
                </a:solidFill>
              </a:rPr>
              <a:t>main operations in CNN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473" y="2965717"/>
            <a:ext cx="935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1. Convolution      </a:t>
            </a:r>
            <a:r>
              <a:rPr lang="en-US" sz="2800" dirty="0" smtClean="0">
                <a:solidFill>
                  <a:schemeClr val="bg1"/>
                </a:solidFill>
              </a:rPr>
              <a:t>2. Non Linearity   3. Pooling     4. Classification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3" y="3616458"/>
            <a:ext cx="4572000" cy="259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35555" y="4519716"/>
            <a:ext cx="4352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Depth – number of filter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Stride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Zero-padding</a:t>
            </a:r>
          </a:p>
        </p:txBody>
      </p:sp>
    </p:spTree>
    <p:extLst>
      <p:ext uri="{BB962C8B-B14F-4D97-AF65-F5344CB8AC3E}">
        <p14:creationId xmlns:p14="http://schemas.microsoft.com/office/powerpoint/2010/main" val="211152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 II – Deep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357" y="1640775"/>
            <a:ext cx="570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Convolutional Neural Network (CNN)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57" y="2314976"/>
            <a:ext cx="626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There are </a:t>
            </a:r>
            <a:r>
              <a:rPr lang="en-US" sz="2800" dirty="0" smtClean="0">
                <a:solidFill>
                  <a:srgbClr val="0070C0"/>
                </a:solidFill>
              </a:rPr>
              <a:t>4 </a:t>
            </a:r>
            <a:r>
              <a:rPr lang="en-US" sz="2800" dirty="0" smtClean="0">
                <a:solidFill>
                  <a:schemeClr val="bg1"/>
                </a:solidFill>
              </a:rPr>
              <a:t>main operations in CNN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473" y="2965717"/>
            <a:ext cx="935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Convolution      </a:t>
            </a:r>
            <a:r>
              <a:rPr lang="en-US" sz="2800" dirty="0" smtClean="0">
                <a:solidFill>
                  <a:srgbClr val="92D050"/>
                </a:solidFill>
              </a:rPr>
              <a:t>2. Non Linearity   </a:t>
            </a:r>
            <a:r>
              <a:rPr lang="en-US" sz="2800" dirty="0" smtClean="0">
                <a:solidFill>
                  <a:schemeClr val="bg1"/>
                </a:solidFill>
              </a:rPr>
              <a:t>3. Pooling     4. Classification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20" y="3616458"/>
            <a:ext cx="9709255" cy="29393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32176" y="3488937"/>
            <a:ext cx="3425126" cy="3221829"/>
            <a:chOff x="7532176" y="3488937"/>
            <a:chExt cx="3425126" cy="3221829"/>
          </a:xfrm>
        </p:grpSpPr>
        <p:sp>
          <p:nvSpPr>
            <p:cNvPr id="3" name="Rectangle 2"/>
            <p:cNvSpPr/>
            <p:nvPr/>
          </p:nvSpPr>
          <p:spPr>
            <a:xfrm>
              <a:off x="7532176" y="3488937"/>
              <a:ext cx="3425126" cy="3221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32176" y="3550492"/>
              <a:ext cx="20108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F(x) = max(0,x)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76767" y="5780910"/>
              <a:ext cx="27248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Rectified Linear Unit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0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623</Words>
  <Application>Microsoft Office PowerPoint</Application>
  <PresentationFormat>Widescreen</PresentationFormat>
  <Paragraphs>165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PowerPoint Presentation</vt:lpstr>
      <vt:lpstr>Outline</vt:lpstr>
      <vt:lpstr>Outline</vt:lpstr>
      <vt:lpstr>Introduction I – Body tracking</vt:lpstr>
      <vt:lpstr>Outline</vt:lpstr>
      <vt:lpstr>Introduction II – Deep Learning</vt:lpstr>
      <vt:lpstr>Introduction II – Deep Learning</vt:lpstr>
      <vt:lpstr>Introduction II – Deep Learning</vt:lpstr>
      <vt:lpstr>Introduction II – Deep Learning</vt:lpstr>
      <vt:lpstr>Introduction II – Deep Learning</vt:lpstr>
      <vt:lpstr>Introduction II – Deep Learning</vt:lpstr>
      <vt:lpstr>Introduction II – Deep Learning</vt:lpstr>
      <vt:lpstr>Introduction II – Deep Learning</vt:lpstr>
      <vt:lpstr>Introduction II – Deep Learning</vt:lpstr>
      <vt:lpstr>Outline</vt:lpstr>
      <vt:lpstr>System setup</vt:lpstr>
      <vt:lpstr>System setup</vt:lpstr>
      <vt:lpstr>System setup – detail I (Kinect)</vt:lpstr>
      <vt:lpstr>System setup – detail I (Kinect)</vt:lpstr>
      <vt:lpstr>System setup – detail II(Rtpose)</vt:lpstr>
      <vt:lpstr>System setup – detail III(Render)</vt:lpstr>
      <vt:lpstr>Outline</vt:lpstr>
      <vt:lpstr>Results</vt:lpstr>
      <vt:lpstr>Results</vt:lpstr>
      <vt:lpstr>Results</vt:lpstr>
    </vt:vector>
  </TitlesOfParts>
  <Company>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Body Tracking using  Deep Learning</dc:title>
  <dc:creator>qingguo xu</dc:creator>
  <cp:lastModifiedBy>qingguo xu</cp:lastModifiedBy>
  <cp:revision>112</cp:revision>
  <dcterms:created xsi:type="dcterms:W3CDTF">2017-04-30T04:05:06Z</dcterms:created>
  <dcterms:modified xsi:type="dcterms:W3CDTF">2017-06-25T23:00:38Z</dcterms:modified>
</cp:coreProperties>
</file>